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525085331072574"/>
          <c:y val="2.3149231504177036E-2"/>
          <c:w val="0.84474914668927426"/>
          <c:h val="0.773382751142795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загальний фонд</c:v>
                </c:pt>
              </c:strCache>
            </c:strRef>
          </c:tx>
          <c:spPr>
            <a:gradFill>
              <a:gsLst>
                <a:gs pos="100000">
                  <a:schemeClr val="accent2">
                    <a:alpha val="0"/>
                  </a:schemeClr>
                </a:gs>
                <a:gs pos="50000">
                  <a:schemeClr val="accent2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numRef>
              <c:f>Аркуш1!$A$2:$A$3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Аркуш1!$B$2:$B$3</c:f>
              <c:numCache>
                <c:formatCode>#,##0.00</c:formatCode>
                <c:ptCount val="2"/>
                <c:pt idx="0">
                  <c:v>43373</c:v>
                </c:pt>
                <c:pt idx="1">
                  <c:v>58226.400000000001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EA-4FB1-9251-12156F363690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спеціальний фонд</c:v>
                </c:pt>
              </c:strCache>
            </c:strRef>
          </c:tx>
          <c:spPr>
            <a:gradFill>
              <a:gsLst>
                <a:gs pos="100000">
                  <a:schemeClr val="accent4">
                    <a:alpha val="0"/>
                  </a:schemeClr>
                </a:gs>
                <a:gs pos="50000">
                  <a:schemeClr val="accent4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numRef>
              <c:f>Аркуш1!$A$2:$A$3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Аркуш1!$C$2:$C$3</c:f>
              <c:numCache>
                <c:formatCode>#,##0.00</c:formatCode>
                <c:ptCount val="2"/>
                <c:pt idx="0">
                  <c:v>1977.3</c:v>
                </c:pt>
                <c:pt idx="1">
                  <c:v>4375.2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EA-4FB1-9251-12156F363690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разом</c:v>
                </c:pt>
              </c:strCache>
            </c:strRef>
          </c:tx>
          <c:spPr>
            <a:gradFill>
              <a:gsLst>
                <a:gs pos="100000">
                  <a:schemeClr val="accent6">
                    <a:alpha val="0"/>
                  </a:schemeClr>
                </a:gs>
                <a:gs pos="50000">
                  <a:schemeClr val="accent6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numRef>
              <c:f>Аркуш1!$A$2:$A$3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Аркуш1!$D$2:$D$3</c:f>
              <c:numCache>
                <c:formatCode>#,##0.00</c:formatCode>
                <c:ptCount val="2"/>
                <c:pt idx="0">
                  <c:v>45350.3</c:v>
                </c:pt>
                <c:pt idx="1">
                  <c:v>62601.599999999999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EA-4FB1-9251-12156F3636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182164560"/>
        <c:axId val="1175170672"/>
        <c:axId val="0"/>
      </c:bar3DChart>
      <c:catAx>
        <c:axId val="1182164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175170672"/>
        <c:crosses val="autoZero"/>
        <c:auto val="1"/>
        <c:lblAlgn val="ctr"/>
        <c:lblOffset val="100"/>
        <c:noMultiLvlLbl val="0"/>
      </c:catAx>
      <c:valAx>
        <c:axId val="11751706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crossAx val="11821645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1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uk-UA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280720229120281E-2"/>
          <c:y val="0"/>
          <c:w val="0.93171927977087965"/>
          <c:h val="0.7965672305512292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загальний фонд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Аркуш1!$A$2:$A$3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Аркуш1!$B$2:$B$3</c:f>
              <c:numCache>
                <c:formatCode>#,##0.00</c:formatCode>
                <c:ptCount val="2"/>
                <c:pt idx="0">
                  <c:v>28430.5</c:v>
                </c:pt>
                <c:pt idx="1">
                  <c:v>38030.300000000003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6D-4802-8263-6582AFCBA34E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спеціальний фонд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numRef>
              <c:f>Аркуш1!$A$2:$A$3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Аркуш1!$C$2:$C$3</c:f>
              <c:numCache>
                <c:formatCode>#,##0.00</c:formatCode>
                <c:ptCount val="2"/>
                <c:pt idx="0">
                  <c:v>4447.3999999999996</c:v>
                </c:pt>
                <c:pt idx="1">
                  <c:v>13340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6D-4802-8263-6582AFCBA34E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разом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numRef>
              <c:f>Аркуш1!$A$2:$A$3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Аркуш1!$D$2:$D$3</c:f>
              <c:numCache>
                <c:formatCode>#,##0.00</c:formatCode>
                <c:ptCount val="2"/>
                <c:pt idx="0">
                  <c:v>34773.4</c:v>
                </c:pt>
                <c:pt idx="1">
                  <c:v>51370.3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6D-4802-8263-6582AFCBA3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1295568"/>
        <c:axId val="1225777296"/>
        <c:axId val="0"/>
      </c:bar3DChart>
      <c:catAx>
        <c:axId val="1081295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1225777296"/>
        <c:crosses val="autoZero"/>
        <c:auto val="1"/>
        <c:lblAlgn val="ctr"/>
        <c:lblOffset val="100"/>
        <c:noMultiLvlLbl val="0"/>
      </c:catAx>
      <c:valAx>
        <c:axId val="12257772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crossAx val="10812955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1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069808982210557"/>
          <c:y val="0"/>
          <c:w val="0.74383894721493149"/>
          <c:h val="0.594571482136161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єдиний податок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Аркуш1!$A$2:$A$3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Аркуш1!$B$2:$B$3</c:f>
              <c:numCache>
                <c:formatCode>#,##0.00</c:formatCode>
                <c:ptCount val="2"/>
                <c:pt idx="0">
                  <c:v>10446.6</c:v>
                </c:pt>
                <c:pt idx="1">
                  <c:v>16351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6D-4913-8A2A-E6FED94768DF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податок на майно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numRef>
              <c:f>Аркуш1!$A$2:$A$3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Аркуш1!$C$2:$C$3</c:f>
              <c:numCache>
                <c:formatCode>#,##0.00</c:formatCode>
                <c:ptCount val="2"/>
                <c:pt idx="0">
                  <c:v>8735.1</c:v>
                </c:pt>
                <c:pt idx="1">
                  <c:v>11294.3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6D-4913-8A2A-E6FED94768DF}"/>
            </c:ext>
          </c:extLst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акцизний податок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numRef>
              <c:f>Аркуш1!$A$2:$A$3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Аркуш1!$D$2:$D$3</c:f>
              <c:numCache>
                <c:formatCode>#,##0.00</c:formatCode>
                <c:ptCount val="2"/>
                <c:pt idx="0">
                  <c:v>3438</c:v>
                </c:pt>
                <c:pt idx="1">
                  <c:v>3630.5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6D-4913-8A2A-E6FED94768DF}"/>
            </c:ext>
          </c:extLst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оренда майна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Аркуш1!$A$2:$A$3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Аркуш1!$E$2:$E$3</c:f>
              <c:numCache>
                <c:formatCode>General</c:formatCode>
                <c:ptCount val="2"/>
                <c:pt idx="0">
                  <c:v>663.1</c:v>
                </c:pt>
                <c:pt idx="1">
                  <c:v>725.4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6D-4913-8A2A-E6FED94768DF}"/>
            </c:ext>
          </c:extLst>
        </c:ser>
        <c:ser>
          <c:idx val="4"/>
          <c:order val="4"/>
          <c:tx>
            <c:strRef>
              <c:f>Аркуш1!$F$1</c:f>
              <c:strCache>
                <c:ptCount val="1"/>
                <c:pt idx="0">
                  <c:v>адмін збори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Аркуш1!$A$2:$A$3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Аркуш1!$F$2:$F$3</c:f>
              <c:numCache>
                <c:formatCode>#,##0.00</c:formatCode>
                <c:ptCount val="2"/>
                <c:pt idx="0">
                  <c:v>3122</c:v>
                </c:pt>
                <c:pt idx="1">
                  <c:v>4039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6D-4913-8A2A-E6FED94768DF}"/>
            </c:ext>
          </c:extLst>
        </c:ser>
        <c:ser>
          <c:idx val="5"/>
          <c:order val="5"/>
          <c:tx>
            <c:strRef>
              <c:f>Аркуш1!$G$1</c:f>
              <c:strCache>
                <c:ptCount val="1"/>
                <c:pt idx="0">
                  <c:v>державне мито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Аркуш1!$A$2:$A$3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Аркуш1!$G$2:$G$3</c:f>
              <c:numCache>
                <c:formatCode>#,##0.00</c:formatCode>
                <c:ptCount val="2"/>
                <c:pt idx="0" formatCode="General">
                  <c:v>1456.2</c:v>
                </c:pt>
                <c:pt idx="1">
                  <c:v>1884.1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06D-4913-8A2A-E6FED9476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23433840"/>
        <c:axId val="1386952800"/>
        <c:axId val="0"/>
      </c:bar3DChart>
      <c:catAx>
        <c:axId val="102343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386952800"/>
        <c:crosses val="autoZero"/>
        <c:auto val="1"/>
        <c:lblAlgn val="ctr"/>
        <c:lblOffset val="100"/>
        <c:noMultiLvlLbl val="0"/>
      </c:catAx>
      <c:valAx>
        <c:axId val="1386952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crossAx val="10234338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1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2015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BFD-4A4A-BE4B-B4DCD427E3AE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BFD-4A4A-BE4B-B4DCD427E3AE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BFD-4A4A-BE4B-B4DCD427E3AE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BFD-4A4A-BE4B-B4DCD427E3AE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BFD-4A4A-BE4B-B4DCD427E3AE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BFD-4A4A-BE4B-B4DCD427E3AE}"/>
              </c:ext>
            </c:extLst>
          </c:dPt>
          <c:dLbls>
            <c:dLbl>
              <c:idx val="0"/>
              <c:layout>
                <c:manualLayout>
                  <c:x val="-6.9462732821047979E-2"/>
                  <c:y val="-0.1511422009748781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5902033330171"/>
                      <c:h val="0.158551743532058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FD-4A4A-BE4B-B4DCD427E3AE}"/>
                </c:ext>
              </c:extLst>
            </c:dLbl>
            <c:dLbl>
              <c:idx val="1"/>
              <c:layout>
                <c:manualLayout>
                  <c:x val="0.35504693297570389"/>
                  <c:y val="-1.28369891263592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865440732951857"/>
                      <c:h val="0.110932695913010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FD-4A4A-BE4B-B4DCD427E3AE}"/>
                </c:ext>
              </c:extLst>
            </c:dLbl>
            <c:dLbl>
              <c:idx val="2"/>
              <c:layout>
                <c:manualLayout>
                  <c:x val="2.9076937671947416E-3"/>
                  <c:y val="0.1952059117610297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FD-4A4A-BE4B-B4DCD427E3AE}"/>
                </c:ext>
              </c:extLst>
            </c:dLbl>
            <c:dLbl>
              <c:idx val="3"/>
              <c:layout>
                <c:manualLayout>
                  <c:x val="3.3910444929323595E-2"/>
                  <c:y val="-9.687914010748656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FD-4A4A-BE4B-B4DCD427E3AE}"/>
                </c:ext>
              </c:extLst>
            </c:dLbl>
            <c:dLbl>
              <c:idx val="4"/>
              <c:layout>
                <c:manualLayout>
                  <c:x val="0.11215823925623754"/>
                  <c:y val="-7.19424134483189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33734939759035"/>
                      <c:h val="0.142678727659042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BFD-4A4A-BE4B-B4DCD427E3AE}"/>
                </c:ext>
              </c:extLst>
            </c:dLbl>
            <c:dLbl>
              <c:idx val="5"/>
              <c:layout>
                <c:manualLayout>
                  <c:x val="0.14360370616323562"/>
                  <c:y val="-3.90363704536933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BFD-4A4A-BE4B-B4DCD427E3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Аркуш1!$A$2:$A$7</c:f>
              <c:strCache>
                <c:ptCount val="6"/>
                <c:pt idx="0">
                  <c:v>єдиний под</c:v>
                </c:pt>
                <c:pt idx="1">
                  <c:v>податок на майно</c:v>
                </c:pt>
                <c:pt idx="2">
                  <c:v>акциз</c:v>
                </c:pt>
                <c:pt idx="3">
                  <c:v>оренда майна</c:v>
                </c:pt>
                <c:pt idx="4">
                  <c:v>адмін збори</c:v>
                </c:pt>
                <c:pt idx="5">
                  <c:v>державне мито</c:v>
                </c:pt>
              </c:strCache>
            </c:strRef>
          </c:cat>
          <c:val>
            <c:numRef>
              <c:f>Аркуш1!$B$2:$B$7</c:f>
              <c:numCache>
                <c:formatCode>#,##0.00</c:formatCode>
                <c:ptCount val="6"/>
                <c:pt idx="0">
                  <c:v>10446.6</c:v>
                </c:pt>
                <c:pt idx="1">
                  <c:v>8735.1</c:v>
                </c:pt>
                <c:pt idx="2">
                  <c:v>3438</c:v>
                </c:pt>
                <c:pt idx="3" formatCode="General">
                  <c:v>663.1</c:v>
                </c:pt>
                <c:pt idx="4">
                  <c:v>3122</c:v>
                </c:pt>
                <c:pt idx="5">
                  <c:v>1456.2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BFD-4A4A-BE4B-B4DCD427E3AE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0797369078865142"/>
          <c:w val="0.90852006627663162"/>
          <c:h val="0.79234626921634799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2016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54B-4F94-B50A-F32FB664344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54B-4F94-B50A-F32FB664344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54B-4F94-B50A-F32FB664344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54B-4F94-B50A-F32FB664344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54B-4F94-B50A-F32FB6643443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54B-4F94-B50A-F32FB6643443}"/>
              </c:ext>
            </c:extLst>
          </c:dPt>
          <c:dLbls>
            <c:dLbl>
              <c:idx val="0"/>
              <c:layout>
                <c:manualLayout>
                  <c:x val="-0.13283054003724393"/>
                  <c:y val="-0.2005047806524184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09683426443205"/>
                      <c:h val="0.142678727659042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54B-4F94-B50A-F32FB6643443}"/>
                </c:ext>
              </c:extLst>
            </c:dLbl>
            <c:dLbl>
              <c:idx val="1"/>
              <c:layout>
                <c:manualLayout>
                  <c:x val="0.30060558072699012"/>
                  <c:y val="4.805743032120984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4B-4F94-B50A-F32FB6643443}"/>
                </c:ext>
              </c:extLst>
            </c:dLbl>
            <c:dLbl>
              <c:idx val="2"/>
              <c:layout>
                <c:manualLayout>
                  <c:x val="1.48975791433892E-4"/>
                  <c:y val="0.3667163479565054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774674115456238"/>
                      <c:h val="9.40079365079365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54B-4F94-B50A-F32FB66434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Аркуш1!$A$2:$A$7</c:f>
              <c:strCache>
                <c:ptCount val="6"/>
                <c:pt idx="0">
                  <c:v>єдиний податок</c:v>
                </c:pt>
                <c:pt idx="1">
                  <c:v>податок на майно</c:v>
                </c:pt>
                <c:pt idx="2">
                  <c:v>акциз</c:v>
                </c:pt>
                <c:pt idx="3">
                  <c:v>оренда майна</c:v>
                </c:pt>
                <c:pt idx="4">
                  <c:v>адмін збори</c:v>
                </c:pt>
                <c:pt idx="5">
                  <c:v>державне мито</c:v>
                </c:pt>
              </c:strCache>
            </c:strRef>
          </c:cat>
          <c:val>
            <c:numRef>
              <c:f>Аркуш1!$B$2:$B$7</c:f>
              <c:numCache>
                <c:formatCode>#,##0.00</c:formatCode>
                <c:ptCount val="6"/>
                <c:pt idx="0">
                  <c:v>16351</c:v>
                </c:pt>
                <c:pt idx="1">
                  <c:v>11294.3</c:v>
                </c:pt>
                <c:pt idx="2">
                  <c:v>3630.5</c:v>
                </c:pt>
                <c:pt idx="3" formatCode="General">
                  <c:v>725.4</c:v>
                </c:pt>
                <c:pt idx="4">
                  <c:v>4039</c:v>
                </c:pt>
                <c:pt idx="5">
                  <c:v>1884.1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54B-4F94-B50A-F32FB664344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p3d/>
      </c:spPr>
    </c:backWall>
    <c:plotArea>
      <c:layout>
        <c:manualLayout>
          <c:layoutTarget val="inner"/>
          <c:xMode val="edge"/>
          <c:yMode val="edge"/>
          <c:x val="9.8333374994792319E-2"/>
          <c:y val="3.8495188101487311E-2"/>
          <c:w val="0.90166662500520767"/>
          <c:h val="0.646833809952860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Аркуш1!$A$2:$A$8</c:f>
              <c:strCache>
                <c:ptCount val="7"/>
                <c:pt idx="0">
                  <c:v>омс</c:v>
                </c:pt>
                <c:pt idx="1">
                  <c:v>благоустрій</c:v>
                </c:pt>
                <c:pt idx="2">
                  <c:v>вуличне освітлення</c:v>
                </c:pt>
                <c:pt idx="3">
                  <c:v>ЗМІ</c:v>
                </c:pt>
                <c:pt idx="4">
                  <c:v>проф злочинності</c:v>
                </c:pt>
                <c:pt idx="5">
                  <c:v>дотація КП</c:v>
                </c:pt>
                <c:pt idx="6">
                  <c:v>соц. Захист</c:v>
                </c:pt>
              </c:strCache>
            </c:strRef>
          </c:cat>
          <c:val>
            <c:numRef>
              <c:f>Аркуш1!$B$2:$B$8</c:f>
              <c:numCache>
                <c:formatCode>0.00</c:formatCode>
                <c:ptCount val="7"/>
                <c:pt idx="0">
                  <c:v>4708.6000000000004</c:v>
                </c:pt>
                <c:pt idx="1">
                  <c:v>5655</c:v>
                </c:pt>
                <c:pt idx="2">
                  <c:v>800.3</c:v>
                </c:pt>
                <c:pt idx="3">
                  <c:v>323.39999999999998</c:v>
                </c:pt>
                <c:pt idx="4">
                  <c:v>402</c:v>
                </c:pt>
                <c:pt idx="5">
                  <c:v>1403</c:v>
                </c:pt>
                <c:pt idx="6">
                  <c:v>737.4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34-43EC-BFBE-A5E32BF13356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2016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Аркуш1!$A$2:$A$8</c:f>
              <c:strCache>
                <c:ptCount val="7"/>
                <c:pt idx="0">
                  <c:v>омс</c:v>
                </c:pt>
                <c:pt idx="1">
                  <c:v>благоустрій</c:v>
                </c:pt>
                <c:pt idx="2">
                  <c:v>вуличне освітлення</c:v>
                </c:pt>
                <c:pt idx="3">
                  <c:v>ЗМІ</c:v>
                </c:pt>
                <c:pt idx="4">
                  <c:v>проф злочинності</c:v>
                </c:pt>
                <c:pt idx="5">
                  <c:v>дотація КП</c:v>
                </c:pt>
                <c:pt idx="6">
                  <c:v>соц. Захист</c:v>
                </c:pt>
              </c:strCache>
            </c:strRef>
          </c:cat>
          <c:val>
            <c:numRef>
              <c:f>Аркуш1!$C$2:$C$8</c:f>
              <c:numCache>
                <c:formatCode>0.00</c:formatCode>
                <c:ptCount val="7"/>
                <c:pt idx="0">
                  <c:v>5715.5</c:v>
                </c:pt>
                <c:pt idx="1">
                  <c:v>4729.6000000000004</c:v>
                </c:pt>
                <c:pt idx="2">
                  <c:v>1473.5</c:v>
                </c:pt>
                <c:pt idx="3">
                  <c:v>417.9</c:v>
                </c:pt>
                <c:pt idx="4">
                  <c:v>304.2</c:v>
                </c:pt>
                <c:pt idx="5">
                  <c:v>5763</c:v>
                </c:pt>
                <c:pt idx="6">
                  <c:v>1015.6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34-43EC-BFBE-A5E32BF133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23440912"/>
        <c:axId val="1082231008"/>
        <c:axId val="0"/>
      </c:bar3DChart>
      <c:catAx>
        <c:axId val="102344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082231008"/>
        <c:crosses val="autoZero"/>
        <c:auto val="1"/>
        <c:lblAlgn val="ctr"/>
        <c:lblOffset val="100"/>
        <c:noMultiLvlLbl val="0"/>
      </c:catAx>
      <c:valAx>
        <c:axId val="10822310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10234409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50" b="1" i="0" u="none" strike="noStrike" kern="1200" baseline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058732412546793"/>
          <c:y val="0.14765623047119111"/>
          <c:w val="0.84002753754141368"/>
          <c:h val="0.75266372953380811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2015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0CB-4720-974A-C096B6137B3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0CB-4720-974A-C096B6137B37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0CB-4720-974A-C096B6137B37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0CB-4720-974A-C096B6137B37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0CB-4720-974A-C096B6137B37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0CB-4720-974A-C096B6137B37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E0CB-4720-974A-C096B6137B37}"/>
              </c:ext>
            </c:extLst>
          </c:dPt>
          <c:dLbls>
            <c:dLbl>
              <c:idx val="0"/>
              <c:layout>
                <c:manualLayout>
                  <c:x val="-4.6363237382212472E-2"/>
                  <c:y val="-0.1430189976252968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CB-4720-974A-C096B6137B37}"/>
                </c:ext>
              </c:extLst>
            </c:dLbl>
            <c:dLbl>
              <c:idx val="1"/>
              <c:layout>
                <c:manualLayout>
                  <c:x val="0.33442519685039374"/>
                  <c:y val="1.258623922009750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251366120218577"/>
                      <c:h val="0.148809523809523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0CB-4720-974A-C096B6137B37}"/>
                </c:ext>
              </c:extLst>
            </c:dLbl>
            <c:dLbl>
              <c:idx val="2"/>
              <c:layout>
                <c:manualLayout>
                  <c:x val="8.9616495779754144E-4"/>
                  <c:y val="0.2511976942936628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uk-UA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92349726775952"/>
                      <c:h val="0.21786492374727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0CB-4720-974A-C096B6137B37}"/>
                </c:ext>
              </c:extLst>
            </c:dLbl>
            <c:dLbl>
              <c:idx val="3"/>
              <c:layout>
                <c:manualLayout>
                  <c:x val="-4.7177660169527992E-2"/>
                  <c:y val="-8.34148182457584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CB-4720-974A-C096B6137B37}"/>
                </c:ext>
              </c:extLst>
            </c:dLbl>
            <c:dLbl>
              <c:idx val="6"/>
              <c:layout>
                <c:manualLayout>
                  <c:x val="0.22295081967213123"/>
                  <c:y val="-1.15679290088738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819672131147541"/>
                      <c:h val="0.148809523809523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E0CB-4720-974A-C096B6137B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Аркуш1!$A$2:$A$8</c:f>
              <c:strCache>
                <c:ptCount val="7"/>
                <c:pt idx="0">
                  <c:v>омс</c:v>
                </c:pt>
                <c:pt idx="1">
                  <c:v>благоустрій</c:v>
                </c:pt>
                <c:pt idx="2">
                  <c:v>вуличне освітлення</c:v>
                </c:pt>
                <c:pt idx="3">
                  <c:v>змі</c:v>
                </c:pt>
                <c:pt idx="4">
                  <c:v>проф правопорушень</c:v>
                </c:pt>
                <c:pt idx="5">
                  <c:v>дотації КП</c:v>
                </c:pt>
                <c:pt idx="6">
                  <c:v>соц захист</c:v>
                </c:pt>
              </c:strCache>
            </c:strRef>
          </c:cat>
          <c:val>
            <c:numRef>
              <c:f>Аркуш1!$B$2:$B$8</c:f>
              <c:numCache>
                <c:formatCode>#,##0.00</c:formatCode>
                <c:ptCount val="7"/>
                <c:pt idx="0">
                  <c:v>4708.6000000000004</c:v>
                </c:pt>
                <c:pt idx="1">
                  <c:v>5655</c:v>
                </c:pt>
                <c:pt idx="2" formatCode="General">
                  <c:v>800.3</c:v>
                </c:pt>
                <c:pt idx="3" formatCode="General">
                  <c:v>323.39999999999998</c:v>
                </c:pt>
                <c:pt idx="5">
                  <c:v>1403</c:v>
                </c:pt>
                <c:pt idx="6" formatCode="General">
                  <c:v>737.4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0CB-4720-974A-C096B6137B3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381427673653469"/>
          <c:y val="0.14046300070801776"/>
          <c:w val="0.85246534324054568"/>
          <c:h val="0.76299770430603531"/>
        </c:manualLayout>
      </c:layout>
      <c:pie3D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2016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28D-4A3B-BE65-21F935A2DE18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28D-4A3B-BE65-21F935A2DE18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28D-4A3B-BE65-21F935A2DE18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28D-4A3B-BE65-21F935A2DE18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28D-4A3B-BE65-21F935A2DE18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428D-4A3B-BE65-21F935A2DE18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428D-4A3B-BE65-21F935A2DE18}"/>
              </c:ext>
            </c:extLst>
          </c:dPt>
          <c:dLbls>
            <c:dLbl>
              <c:idx val="0"/>
              <c:layout>
                <c:manualLayout>
                  <c:x val="-6.0041062202468246E-3"/>
                  <c:y val="-9.08102173502821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8D-4A3B-BE65-21F935A2DE18}"/>
                </c:ext>
              </c:extLst>
            </c:dLbl>
            <c:dLbl>
              <c:idx val="1"/>
              <c:layout>
                <c:manualLayout>
                  <c:x val="-8.9472433424331976E-2"/>
                  <c:y val="3.17509821076286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999984958900196"/>
                      <c:h val="0.148300825141955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28D-4A3B-BE65-21F935A2DE18}"/>
                </c:ext>
              </c:extLst>
            </c:dLbl>
            <c:dLbl>
              <c:idx val="5"/>
              <c:layout>
                <c:manualLayout>
                  <c:x val="7.1863960666888452E-2"/>
                  <c:y val="-0.1681043003139594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8D-4A3B-BE65-21F935A2DE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Аркуш1!$A$2:$A$8</c:f>
              <c:strCache>
                <c:ptCount val="7"/>
                <c:pt idx="0">
                  <c:v>омс</c:v>
                </c:pt>
                <c:pt idx="1">
                  <c:v>благоустрій </c:v>
                </c:pt>
                <c:pt idx="2">
                  <c:v>вуличне освітлення</c:v>
                </c:pt>
                <c:pt idx="3">
                  <c:v>змі</c:v>
                </c:pt>
                <c:pt idx="4">
                  <c:v>проф правопорушень</c:v>
                </c:pt>
                <c:pt idx="5">
                  <c:v>дотації КП</c:v>
                </c:pt>
                <c:pt idx="6">
                  <c:v>соц захист</c:v>
                </c:pt>
              </c:strCache>
            </c:strRef>
          </c:cat>
          <c:val>
            <c:numRef>
              <c:f>Аркуш1!$B$2:$B$8</c:f>
              <c:numCache>
                <c:formatCode>#,##0.00</c:formatCode>
                <c:ptCount val="7"/>
                <c:pt idx="0">
                  <c:v>5715.5</c:v>
                </c:pt>
                <c:pt idx="1">
                  <c:v>4729.6000000000004</c:v>
                </c:pt>
                <c:pt idx="2" formatCode="0.00">
                  <c:v>1473.5</c:v>
                </c:pt>
                <c:pt idx="3" formatCode="0.00">
                  <c:v>417.9</c:v>
                </c:pt>
                <c:pt idx="4" formatCode="0.00">
                  <c:v>304.2</c:v>
                </c:pt>
                <c:pt idx="5" formatCode="0.00">
                  <c:v>5763</c:v>
                </c:pt>
                <c:pt idx="6" formatCode="0.00">
                  <c:v>1015.6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28D-4A3B-BE65-21F935A2DE1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DF272-65B5-4989-82E4-37FF789CDF81}" type="datetimeFigureOut">
              <a:rPr lang="uk-UA" smtClean="0"/>
              <a:t>04.12.2016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8EBD3-B8D8-457E-A4C3-FA0392EF8B6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153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8EBD3-B8D8-457E-A4C3-FA0392EF8B67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7700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FA1B-DF5F-45DE-9B3B-34F76542141F}" type="datetimeFigureOut">
              <a:rPr lang="uk-UA" smtClean="0"/>
              <a:t>04.12.2016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B794-A171-4E93-86C7-E865D50ECA85}" type="slidenum">
              <a:rPr lang="uk-UA" smtClean="0"/>
              <a:t>‹№›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63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FA1B-DF5F-45DE-9B3B-34F76542141F}" type="datetimeFigureOut">
              <a:rPr lang="uk-UA" smtClean="0"/>
              <a:t>04.12.2016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B794-A171-4E93-86C7-E865D50EC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195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FA1B-DF5F-45DE-9B3B-34F76542141F}" type="datetimeFigureOut">
              <a:rPr lang="uk-UA" smtClean="0"/>
              <a:t>04.12.2016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B794-A171-4E93-86C7-E865D50EC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3072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FA1B-DF5F-45DE-9B3B-34F76542141F}" type="datetimeFigureOut">
              <a:rPr lang="uk-UA" smtClean="0"/>
              <a:t>04.12.2016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B794-A171-4E93-86C7-E865D50ECA85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2087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FA1B-DF5F-45DE-9B3B-34F76542141F}" type="datetimeFigureOut">
              <a:rPr lang="uk-UA" smtClean="0"/>
              <a:t>04.12.2016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B794-A171-4E93-86C7-E865D50EC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618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FA1B-DF5F-45DE-9B3B-34F76542141F}" type="datetimeFigureOut">
              <a:rPr lang="uk-UA" smtClean="0"/>
              <a:t>04.12.2016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B794-A171-4E93-86C7-E865D50ECA85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9862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FA1B-DF5F-45DE-9B3B-34F76542141F}" type="datetimeFigureOut">
              <a:rPr lang="uk-UA" smtClean="0"/>
              <a:t>04.12.2016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B794-A171-4E93-86C7-E865D50EC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9030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FA1B-DF5F-45DE-9B3B-34F76542141F}" type="datetimeFigureOut">
              <a:rPr lang="uk-UA" smtClean="0"/>
              <a:t>04.12.2016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B794-A171-4E93-86C7-E865D50EC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0945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FA1B-DF5F-45DE-9B3B-34F76542141F}" type="datetimeFigureOut">
              <a:rPr lang="uk-UA" smtClean="0"/>
              <a:t>04.12.2016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B794-A171-4E93-86C7-E865D50EC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02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FA1B-DF5F-45DE-9B3B-34F76542141F}" type="datetimeFigureOut">
              <a:rPr lang="uk-UA" smtClean="0"/>
              <a:t>04.12.2016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B794-A171-4E93-86C7-E865D50EC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8179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FA1B-DF5F-45DE-9B3B-34F76542141F}" type="datetimeFigureOut">
              <a:rPr lang="uk-UA" smtClean="0"/>
              <a:t>04.12.2016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B794-A171-4E93-86C7-E865D50EC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945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FA1B-DF5F-45DE-9B3B-34F76542141F}" type="datetimeFigureOut">
              <a:rPr lang="uk-UA" smtClean="0"/>
              <a:t>04.12.2016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B794-A171-4E93-86C7-E865D50EC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011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FA1B-DF5F-45DE-9B3B-34F76542141F}" type="datetimeFigureOut">
              <a:rPr lang="uk-UA" smtClean="0"/>
              <a:t>04.12.2016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B794-A171-4E93-86C7-E865D50EC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354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FA1B-DF5F-45DE-9B3B-34F76542141F}" type="datetimeFigureOut">
              <a:rPr lang="uk-UA" smtClean="0"/>
              <a:t>04.12.2016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B794-A171-4E93-86C7-E865D50EC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970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FA1B-DF5F-45DE-9B3B-34F76542141F}" type="datetimeFigureOut">
              <a:rPr lang="uk-UA" smtClean="0"/>
              <a:t>04.12.2016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B794-A171-4E93-86C7-E865D50EC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570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FA1B-DF5F-45DE-9B3B-34F76542141F}" type="datetimeFigureOut">
              <a:rPr lang="uk-UA" smtClean="0"/>
              <a:t>04.12.2016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B794-A171-4E93-86C7-E865D50EC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926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FA1B-DF5F-45DE-9B3B-34F76542141F}" type="datetimeFigureOut">
              <a:rPr lang="uk-UA" smtClean="0"/>
              <a:t>04.12.2016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FB794-A171-4E93-86C7-E865D50EC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371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AE2FA1B-DF5F-45DE-9B3B-34F76542141F}" type="datetimeFigureOut">
              <a:rPr lang="uk-UA" smtClean="0"/>
              <a:t>04.12.2016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ADFB794-A171-4E93-86C7-E865D50EC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63101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9032444" cy="2281600"/>
          </a:xfrm>
        </p:spPr>
        <p:txBody>
          <a:bodyPr>
            <a:normAutofit fontScale="90000"/>
          </a:bodyPr>
          <a:lstStyle/>
          <a:p>
            <a:r>
              <a:rPr lang="uk-UA" dirty="0"/>
              <a:t>ПОРІВНЯННЯ</a:t>
            </a:r>
            <a:br>
              <a:rPr lang="uk-UA" dirty="0"/>
            </a:br>
            <a:r>
              <a:rPr lang="uk-UA" dirty="0"/>
              <a:t>стану виконання міського бюджету за 9 місяців </a:t>
            </a:r>
            <a:r>
              <a:rPr lang="uk-UA" dirty="0"/>
              <a:t>2</a:t>
            </a:r>
            <a:r>
              <a:rPr lang="uk-UA" dirty="0"/>
              <a:t>015 та 2016 років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949882"/>
          </a:xfrm>
        </p:spPr>
        <p:txBody>
          <a:bodyPr>
            <a:normAutofit/>
          </a:bodyPr>
          <a:lstStyle/>
          <a:p>
            <a:pPr algn="ctr"/>
            <a:endParaRPr lang="uk-UA" dirty="0"/>
          </a:p>
          <a:p>
            <a:pPr algn="ctr"/>
            <a:endParaRPr lang="uk-UA" dirty="0"/>
          </a:p>
          <a:p>
            <a:pPr algn="ctr"/>
            <a:endParaRPr lang="uk-UA" dirty="0"/>
          </a:p>
          <a:p>
            <a:pPr algn="ctr"/>
            <a:r>
              <a:rPr lang="uk-UA" dirty="0">
                <a:solidFill>
                  <a:schemeClr val="bg1"/>
                </a:solidFill>
              </a:rPr>
              <a:t>Боярка - 2016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200" y="674254"/>
            <a:ext cx="1073415" cy="99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39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4213" y="1357745"/>
            <a:ext cx="10676514" cy="4636655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4211" y="284045"/>
            <a:ext cx="1122146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Aft>
                <a:spcPct val="0"/>
              </a:spcAft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altLang="uk-UA" sz="2000" cap="none" dirty="0">
                <a:ln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ПОРІВНЯННЯ</a:t>
            </a:r>
            <a:br>
              <a:rPr lang="uk-UA" altLang="uk-UA" sz="2000" cap="none" dirty="0">
                <a:ln>
                  <a:noFill/>
                </a:ln>
                <a:solidFill>
                  <a:schemeClr val="bg1"/>
                </a:solidFill>
              </a:rPr>
            </a:br>
            <a:r>
              <a:rPr lang="uk-UA" altLang="uk-UA" sz="2000" cap="none" dirty="0">
                <a:ln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дохідної частини міського бюджету за 9 місяців 2015 та 2016 років (тис. грн.)</a:t>
            </a:r>
            <a:br>
              <a:rPr lang="uk-UA" altLang="uk-UA" sz="1600" cap="none" dirty="0">
                <a:ln>
                  <a:noFill/>
                </a:ln>
                <a:solidFill>
                  <a:schemeClr val="bg1"/>
                </a:solidFill>
              </a:rPr>
            </a:br>
            <a:endParaRPr kumimoji="0" lang="uk-UA" altLang="uk-UA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uk-UA" altLang="uk-UA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Діаграма 4"/>
          <p:cNvGraphicFramePr/>
          <p:nvPr>
            <p:extLst>
              <p:ext uri="{D42A27DB-BD31-4B8C-83A1-F6EECF244321}">
                <p14:modId xmlns:p14="http://schemas.microsoft.com/office/powerpoint/2010/main" val="1041895971"/>
              </p:ext>
            </p:extLst>
          </p:nvPr>
        </p:nvGraphicFramePr>
        <p:xfrm>
          <a:off x="766619" y="1357745"/>
          <a:ext cx="10677236" cy="4756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1915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1" y="397163"/>
            <a:ext cx="10270116" cy="86821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397164"/>
            <a:ext cx="10898189" cy="1008930"/>
          </a:xfrm>
        </p:spPr>
        <p:txBody>
          <a:bodyPr>
            <a:normAutofit/>
          </a:bodyPr>
          <a:lstStyle/>
          <a:p>
            <a:endParaRPr lang="uk-UA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4212" y="1607126"/>
            <a:ext cx="10796587" cy="4387274"/>
          </a:xfrm>
        </p:spPr>
        <p:txBody>
          <a:bodyPr/>
          <a:lstStyle/>
          <a:p>
            <a:endParaRPr lang="uk-UA" dirty="0"/>
          </a:p>
        </p:txBody>
      </p:sp>
      <p:graphicFrame>
        <p:nvGraphicFramePr>
          <p:cNvPr id="5" name="Діаграма 4"/>
          <p:cNvGraphicFramePr/>
          <p:nvPr>
            <p:extLst>
              <p:ext uri="{D42A27DB-BD31-4B8C-83A1-F6EECF244321}">
                <p14:modId xmlns:p14="http://schemas.microsoft.com/office/powerpoint/2010/main" val="2981947264"/>
              </p:ext>
            </p:extLst>
          </p:nvPr>
        </p:nvGraphicFramePr>
        <p:xfrm>
          <a:off x="684211" y="1406094"/>
          <a:ext cx="10556444" cy="4883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8472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1" y="685799"/>
            <a:ext cx="10805825" cy="10044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800"/>
            <a:ext cx="10925897" cy="847436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84212" y="1690254"/>
            <a:ext cx="10925896" cy="4562763"/>
          </a:xfrm>
        </p:spPr>
        <p:txBody>
          <a:bodyPr/>
          <a:lstStyle/>
          <a:p>
            <a:endParaRPr lang="uk-UA" dirty="0"/>
          </a:p>
        </p:txBody>
      </p:sp>
      <p:graphicFrame>
        <p:nvGraphicFramePr>
          <p:cNvPr id="5" name="Діаграма 4"/>
          <p:cNvGraphicFramePr/>
          <p:nvPr>
            <p:extLst>
              <p:ext uri="{D42A27DB-BD31-4B8C-83A1-F6EECF244321}">
                <p14:modId xmlns:p14="http://schemas.microsoft.com/office/powerpoint/2010/main" val="820193258"/>
              </p:ext>
            </p:extLst>
          </p:nvPr>
        </p:nvGraphicFramePr>
        <p:xfrm>
          <a:off x="684210" y="1847271"/>
          <a:ext cx="10925897" cy="4784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1179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1" y="593203"/>
            <a:ext cx="10510261" cy="121712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584152" cy="921328"/>
          </a:xfrm>
        </p:spPr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84212" y="1440873"/>
            <a:ext cx="10584152" cy="4941454"/>
          </a:xfrm>
        </p:spPr>
        <p:txBody>
          <a:bodyPr/>
          <a:lstStyle/>
          <a:p>
            <a:endParaRPr lang="uk-UA" dirty="0"/>
          </a:p>
        </p:txBody>
      </p:sp>
      <p:graphicFrame>
        <p:nvGraphicFramePr>
          <p:cNvPr id="7" name="Діаграма 6"/>
          <p:cNvGraphicFramePr/>
          <p:nvPr>
            <p:extLst>
              <p:ext uri="{D42A27DB-BD31-4B8C-83A1-F6EECF244321}">
                <p14:modId xmlns:p14="http://schemas.microsoft.com/office/powerpoint/2010/main" val="2882830105"/>
              </p:ext>
            </p:extLst>
          </p:nvPr>
        </p:nvGraphicFramePr>
        <p:xfrm>
          <a:off x="1141700" y="1976809"/>
          <a:ext cx="4538663" cy="4359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іаграма 7"/>
          <p:cNvGraphicFramePr/>
          <p:nvPr>
            <p:extLst>
              <p:ext uri="{D42A27DB-BD31-4B8C-83A1-F6EECF244321}">
                <p14:modId xmlns:p14="http://schemas.microsoft.com/office/powerpoint/2010/main" val="3973988741"/>
              </p:ext>
            </p:extLst>
          </p:nvPr>
        </p:nvGraphicFramePr>
        <p:xfrm>
          <a:off x="6456218" y="1916774"/>
          <a:ext cx="5126182" cy="4479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50076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348509"/>
            <a:ext cx="10722696" cy="4969163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4211" y="369457"/>
            <a:ext cx="10722697" cy="1200726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ПОРІВНЯННЯ</a:t>
            </a:r>
            <a:endParaRPr lang="uk-UA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видаткової частини загального фонду міського бюджету за 9 місяців 2015 та 2016 років за основними статтями видатків (тис. грн.)</a:t>
            </a:r>
            <a:endParaRPr lang="uk-UA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>
              <a:solidFill>
                <a:schemeClr val="bg1"/>
              </a:solidFill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667548686"/>
              </p:ext>
            </p:extLst>
          </p:nvPr>
        </p:nvGraphicFramePr>
        <p:xfrm>
          <a:off x="684210" y="1348509"/>
          <a:ext cx="10888953" cy="507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5131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154546"/>
            <a:ext cx="10888952" cy="535709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4211" y="286327"/>
            <a:ext cx="10713461" cy="120996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ПОРІВНЯННЯ</a:t>
            </a:r>
            <a:endParaRPr lang="uk-UA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видаткової частини загального фонду  міського бюджету </a:t>
            </a:r>
            <a:endParaRPr lang="uk-UA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9 місяців 2015 та 2016 років за основними статтями видатків (за відсотками)</a:t>
            </a:r>
            <a:endParaRPr lang="uk-UA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800545961"/>
              </p:ext>
            </p:extLst>
          </p:nvPr>
        </p:nvGraphicFramePr>
        <p:xfrm>
          <a:off x="684210" y="1385454"/>
          <a:ext cx="5347135" cy="4959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іаграма 4"/>
          <p:cNvGraphicFramePr/>
          <p:nvPr>
            <p:extLst>
              <p:ext uri="{D42A27DB-BD31-4B8C-83A1-F6EECF244321}">
                <p14:modId xmlns:p14="http://schemas.microsoft.com/office/powerpoint/2010/main" val="1234438205"/>
              </p:ext>
            </p:extLst>
          </p:nvPr>
        </p:nvGraphicFramePr>
        <p:xfrm>
          <a:off x="5615709" y="1154546"/>
          <a:ext cx="5957455" cy="5357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6545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10898188" cy="1507067"/>
          </a:xfrm>
        </p:spPr>
        <p:txBody>
          <a:bodyPr/>
          <a:lstStyle/>
          <a:p>
            <a:r>
              <a:rPr lang="uk-UA" dirty="0"/>
              <a:t>Дякуємо за увагу</a:t>
            </a: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765" y="412584"/>
            <a:ext cx="1288400" cy="119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405148"/>
      </p:ext>
    </p:extLst>
  </p:cSld>
  <p:clrMapOvr>
    <a:masterClrMapping/>
  </p:clrMapOvr>
</p:sld>
</file>

<file path=ppt/theme/theme1.xml><?xml version="1.0" encoding="utf-8"?>
<a:theme xmlns:a="http://schemas.openxmlformats.org/drawingml/2006/main" name="Скибка">
  <a:themeElements>
    <a:clrScheme name="Скибка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кибка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кибка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</TotalTime>
  <Words>74</Words>
  <Application>Microsoft Office PowerPoint</Application>
  <PresentationFormat>Широкий екран</PresentationFormat>
  <Paragraphs>36</Paragraphs>
  <Slides>8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Скибка</vt:lpstr>
      <vt:lpstr>ПОРІВНЯННЯ стану виконання міського бюджету за 9 місяців 2015 та 2016 років </vt:lpstr>
      <vt:lpstr> ПОРІВНЯННЯ дохідної частини міського бюджету за 9 місяців 2015 та 2016 років (тис. грн.)     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Дякуємо за увагу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ПОРІВНЯННЯ стану виконання міського бюджету за 9 місяців 2015 та 2016 років </dc:title>
  <dc:creator>Shulga</dc:creator>
  <cp:lastModifiedBy>Shulga</cp:lastModifiedBy>
  <cp:revision>4</cp:revision>
  <dcterms:created xsi:type="dcterms:W3CDTF">2016-12-04T15:18:54Z</dcterms:created>
  <dcterms:modified xsi:type="dcterms:W3CDTF">2016-12-04T15:58:32Z</dcterms:modified>
</cp:coreProperties>
</file>